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9"/>
  </p:notesMasterIdLst>
  <p:sldIdLst>
    <p:sldId id="256" r:id="rId2"/>
    <p:sldId id="316" r:id="rId3"/>
    <p:sldId id="317" r:id="rId4"/>
    <p:sldId id="318" r:id="rId5"/>
    <p:sldId id="319" r:id="rId6"/>
    <p:sldId id="298" r:id="rId7"/>
    <p:sldId id="300" r:id="rId8"/>
    <p:sldId id="309" r:id="rId9"/>
    <p:sldId id="302" r:id="rId10"/>
    <p:sldId id="304" r:id="rId11"/>
    <p:sldId id="305" r:id="rId12"/>
    <p:sldId id="306" r:id="rId13"/>
    <p:sldId id="307" r:id="rId14"/>
    <p:sldId id="313" r:id="rId15"/>
    <p:sldId id="315" r:id="rId16"/>
    <p:sldId id="311" r:id="rId17"/>
    <p:sldId id="261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B"/>
    <a:srgbClr val="3D3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84395" autoAdjust="0"/>
  </p:normalViewPr>
  <p:slideViewPr>
    <p:cSldViewPr>
      <p:cViewPr>
        <p:scale>
          <a:sx n="60" d="100"/>
          <a:sy n="60" d="100"/>
        </p:scale>
        <p:origin x="-152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11733-1E41-43A7-98A9-4B7F8D00F094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31F66-511E-4059-95D2-B4918CDBE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8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34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/>
              <a:t>(Link eingebaut in</a:t>
            </a:r>
            <a:r>
              <a:rPr lang="de-DE" baseline="0" dirty="0" smtClean="0"/>
              <a:t> der Grafik)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31F66-511E-4059-95D2-B4918CDBE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44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A9B9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462611" y="6036640"/>
            <a:ext cx="8207568" cy="283172"/>
            <a:chOff x="467544" y="5860168"/>
            <a:chExt cx="8207568" cy="283172"/>
          </a:xfrm>
        </p:grpSpPr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910828"/>
              <a:ext cx="2248346" cy="189236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662" y="5871595"/>
              <a:ext cx="529174" cy="233404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60168"/>
              <a:ext cx="432352" cy="233404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720" y="5889230"/>
              <a:ext cx="661392" cy="23243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 userDrawn="1"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37890" r="18033" b="45147"/>
            <a:stretch/>
          </p:blipFill>
          <p:spPr>
            <a:xfrm>
              <a:off x="5866298" y="5867552"/>
              <a:ext cx="1375872" cy="275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2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462611" y="6036640"/>
            <a:ext cx="8207568" cy="283172"/>
            <a:chOff x="467544" y="5860168"/>
            <a:chExt cx="8207568" cy="283172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910828"/>
              <a:ext cx="2248346" cy="189236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662" y="5871595"/>
              <a:ext cx="529174" cy="23340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60168"/>
              <a:ext cx="432352" cy="233404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720" y="5889230"/>
              <a:ext cx="661392" cy="23243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37890" r="18033" b="45147"/>
            <a:stretch/>
          </p:blipFill>
          <p:spPr>
            <a:xfrm>
              <a:off x="5866298" y="5867552"/>
              <a:ext cx="1375872" cy="2757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 userDrawn="1"/>
        </p:nvSpPr>
        <p:spPr>
          <a:xfrm>
            <a:off x="1187624" y="1916832"/>
            <a:ext cx="337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3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&lt;Date and Occasion of the Presentation&gt;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5344"/>
            <a:ext cx="9144000" cy="828325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5878"/>
            <a:ext cx="1654840" cy="712608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7544" y="5949280"/>
            <a:ext cx="8208912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9A9B9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3F392-16CE-48E3-A46D-C302BE0264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5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  <p:sldLayoutId id="2147483717" r:id="rId8"/>
    <p:sldLayoutId id="2147483718" r:id="rId9"/>
    <p:sldLayoutId id="214748371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49DD7"/>
        </a:buClr>
        <a:buFont typeface="Symbol" panose="05050102010706020507" pitchFamily="18" charset="2"/>
        <a:buChar char=""/>
        <a:defRPr sz="32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C6236"/>
        </a:buClr>
        <a:buFont typeface="Symbol" panose="05050102010706020507" pitchFamily="18" charset="2"/>
        <a:buChar char=""/>
        <a:defRPr sz="28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9A9B9B"/>
        </a:buClr>
        <a:buFont typeface="Symbol" panose="05050102010706020507" pitchFamily="18" charset="2"/>
        <a:buChar char=""/>
        <a:defRPr sz="24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9A9B9B"/>
        </a:buClr>
        <a:buFont typeface="Symbol" panose="05050102010706020507" pitchFamily="18" charset="2"/>
        <a:buChar char=""/>
        <a:defRPr sz="20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9A9B9B"/>
        </a:buClr>
        <a:buFont typeface="Symbol" panose="05050102010706020507" pitchFamily="18" charset="2"/>
        <a:buChar char=""/>
        <a:defRPr sz="2000" kern="1200">
          <a:solidFill>
            <a:srgbClr val="3D325E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etrics-project@sub.uni-goettingen.de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metrics-project.net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reativecommons.org/licenses/by-nc-sa/4.0/" TargetMode="External"/><Relationship Id="rId5" Type="http://schemas.openxmlformats.org/officeDocument/2006/relationships/hyperlink" Target="https://www.facebook.com/metricsproject" TargetMode="External"/><Relationship Id="rId4" Type="http://schemas.openxmlformats.org/officeDocument/2006/relationships/hyperlink" Target="https://twitter.com/metrics_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OALs5kxtmML4Naf1ShXh0cTmONE8q9EFhTzmgPINv4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576" y="1556792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*</a:t>
            </a:r>
            <a:r>
              <a:rPr lang="en-US" sz="3600" b="1" dirty="0" smtClean="0"/>
              <a:t>metrics Project</a:t>
            </a:r>
            <a:br>
              <a:rPr lang="en-US" sz="3600" b="1" dirty="0" smtClean="0"/>
            </a:br>
            <a:r>
              <a:rPr lang="en-US" sz="3600" b="1" dirty="0" smtClean="0"/>
              <a:t>SUB Results</a:t>
            </a:r>
            <a:endParaRPr lang="de-DE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1600" y="3140968"/>
            <a:ext cx="7200800" cy="2376264"/>
          </a:xfrm>
        </p:spPr>
        <p:txBody>
          <a:bodyPr>
            <a:normAutofit fontScale="55000" lnSpcReduction="20000"/>
          </a:bodyPr>
          <a:lstStyle/>
          <a:p>
            <a:endParaRPr lang="de-DE" sz="5100" dirty="0" smtClean="0"/>
          </a:p>
          <a:p>
            <a:r>
              <a:rPr lang="de-DE" sz="5100" dirty="0" smtClean="0"/>
              <a:t>*</a:t>
            </a:r>
            <a:r>
              <a:rPr lang="de-DE" sz="5100" dirty="0" err="1" smtClean="0"/>
              <a:t>metrics</a:t>
            </a:r>
            <a:r>
              <a:rPr lang="de-DE" sz="5100" dirty="0" smtClean="0"/>
              <a:t> in Transition - Final Workshop</a:t>
            </a:r>
          </a:p>
          <a:p>
            <a:r>
              <a:rPr lang="de-DE" sz="5100" dirty="0" smtClean="0"/>
              <a:t>27-28 March 2019</a:t>
            </a:r>
          </a:p>
          <a:p>
            <a:pPr>
              <a:spcAft>
                <a:spcPts val="1200"/>
              </a:spcAft>
            </a:pPr>
            <a:r>
              <a:rPr lang="de-DE" sz="5100" dirty="0" smtClean="0"/>
              <a:t>SUB Göttingen</a:t>
            </a:r>
          </a:p>
          <a:p>
            <a:r>
              <a:rPr lang="de-DE" smtClean="0"/>
              <a:t>Maxie Gottschling, Astrid </a:t>
            </a:r>
            <a:r>
              <a:rPr lang="de-DE" dirty="0" smtClean="0"/>
              <a:t>Orth</a:t>
            </a:r>
            <a:br>
              <a:rPr lang="de-DE" dirty="0" smtClean="0"/>
            </a:br>
            <a:endParaRPr lang="de-DE" sz="2500" dirty="0"/>
          </a:p>
        </p:txBody>
      </p:sp>
      <p:pic>
        <p:nvPicPr>
          <p:cNvPr id="4" name="Grafik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27984" y="5633865"/>
            <a:ext cx="621968" cy="2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 </a:t>
            </a:r>
            <a:r>
              <a:rPr lang="de-DE" dirty="0" err="1" smtClean="0"/>
              <a:t>SoMeR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Group </a:t>
            </a:r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2314600" cy="449736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networking</a:t>
            </a:r>
            <a:r>
              <a:rPr lang="de-DE" dirty="0"/>
              <a:t> and </a:t>
            </a:r>
            <a:r>
              <a:rPr lang="de-DE" dirty="0" err="1" smtClean="0"/>
              <a:t>collaboration</a:t>
            </a:r>
            <a:r>
              <a:rPr lang="de-DE" b="1" dirty="0" smtClean="0"/>
              <a:t> </a:t>
            </a:r>
            <a:endParaRPr lang="de-DE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20888"/>
            <a:ext cx="5820728" cy="332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</a:t>
            </a:r>
            <a:r>
              <a:rPr lang="de-DE" dirty="0" err="1" smtClean="0"/>
              <a:t>SoMeR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/>
              <a:t>Group </a:t>
            </a:r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2458616" cy="4497363"/>
          </a:xfrm>
        </p:spPr>
        <p:txBody>
          <a:bodyPr>
            <a:normAutofit/>
          </a:bodyPr>
          <a:lstStyle/>
          <a:p>
            <a:pPr marL="0" lvl="1" indent="0" algn="ctr">
              <a:buClr>
                <a:srgbClr val="449DD7"/>
              </a:buClr>
              <a:buNone/>
            </a:pPr>
            <a:r>
              <a:rPr lang="de-DE" sz="2800" dirty="0" err="1"/>
              <a:t>publication</a:t>
            </a:r>
            <a:r>
              <a:rPr lang="de-DE" sz="2800" dirty="0"/>
              <a:t> and </a:t>
            </a:r>
            <a:r>
              <a:rPr lang="de-DE" sz="2800" dirty="0" err="1" smtClean="0"/>
              <a:t>dissemination</a:t>
            </a:r>
            <a:r>
              <a:rPr lang="de-DE" sz="2800" b="1" dirty="0" smtClean="0"/>
              <a:t> </a:t>
            </a:r>
            <a:endParaRPr lang="de-DE" sz="28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5530850" cy="344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</a:t>
            </a:r>
            <a:r>
              <a:rPr lang="de-DE" dirty="0" err="1" smtClean="0"/>
              <a:t>SoMeR</a:t>
            </a:r>
            <a:r>
              <a:rPr lang="de-DE" dirty="0" smtClean="0"/>
              <a:t> </a:t>
            </a:r>
            <a:r>
              <a:rPr lang="de-DE" dirty="0" err="1"/>
              <a:t>Functions</a:t>
            </a:r>
            <a:r>
              <a:rPr lang="de-DE" dirty="0"/>
              <a:t> Group 3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2314600" cy="449736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self</a:t>
            </a:r>
            <a:r>
              <a:rPr lang="de-DE" dirty="0"/>
              <a:t>-marketing</a:t>
            </a:r>
            <a:r>
              <a:rPr lang="de-DE" b="1" dirty="0" smtClean="0"/>
              <a:t> </a:t>
            </a:r>
            <a:endParaRPr lang="de-DE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852936"/>
            <a:ext cx="5807393" cy="2213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</a:t>
            </a:r>
            <a:r>
              <a:rPr lang="de-DE" sz="4000" dirty="0" err="1" smtClean="0"/>
              <a:t>SoMeR</a:t>
            </a:r>
            <a:r>
              <a:rPr lang="de-DE" sz="4000" dirty="0" smtClean="0"/>
              <a:t> – Interactions, *metrics &amp; APIs</a:t>
            </a:r>
            <a:endParaRPr lang="de-DE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52936"/>
            <a:ext cx="6654165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Discussion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4000" dirty="0" err="1" smtClean="0"/>
              <a:t>Which</a:t>
            </a:r>
            <a:r>
              <a:rPr lang="de-DE" sz="4000" dirty="0" smtClean="0"/>
              <a:t> </a:t>
            </a:r>
            <a:r>
              <a:rPr lang="de-DE" sz="4000" dirty="0" err="1" smtClean="0"/>
              <a:t>platforms</a:t>
            </a:r>
            <a:r>
              <a:rPr lang="de-DE" sz="4000" dirty="0" smtClean="0"/>
              <a:t> </a:t>
            </a:r>
            <a:r>
              <a:rPr lang="de-DE" sz="4000" dirty="0" err="1" smtClean="0"/>
              <a:t>should</a:t>
            </a:r>
            <a:r>
              <a:rPr lang="de-DE" sz="4000" dirty="0" smtClean="0"/>
              <a:t> </a:t>
            </a:r>
            <a:r>
              <a:rPr lang="de-DE" sz="4000" dirty="0" err="1" smtClean="0"/>
              <a:t>be</a:t>
            </a:r>
            <a:r>
              <a:rPr lang="de-DE" sz="4000" dirty="0" smtClean="0"/>
              <a:t> </a:t>
            </a:r>
            <a:r>
              <a:rPr lang="de-DE" sz="4000" dirty="0" err="1" smtClean="0"/>
              <a:t>included</a:t>
            </a:r>
            <a:r>
              <a:rPr lang="de-DE" sz="4000" dirty="0" smtClean="0"/>
              <a:t>?</a:t>
            </a:r>
          </a:p>
          <a:p>
            <a:r>
              <a:rPr lang="de-DE" sz="4000" dirty="0" err="1" smtClean="0"/>
              <a:t>How</a:t>
            </a:r>
            <a:r>
              <a:rPr lang="de-DE" sz="4000" dirty="0" smtClean="0"/>
              <a:t> open and </a:t>
            </a:r>
            <a:r>
              <a:rPr lang="de-DE" sz="4000" dirty="0" err="1" smtClean="0"/>
              <a:t>accessible</a:t>
            </a:r>
            <a:r>
              <a:rPr lang="de-DE" sz="4000" dirty="0" smtClean="0"/>
              <a:t> </a:t>
            </a:r>
            <a:r>
              <a:rPr lang="de-DE" sz="4000" dirty="0" err="1" smtClean="0"/>
              <a:t>are</a:t>
            </a:r>
            <a:r>
              <a:rPr lang="de-DE" sz="4000" dirty="0" smtClean="0"/>
              <a:t> </a:t>
            </a:r>
            <a:r>
              <a:rPr lang="de-DE" sz="4000" dirty="0" err="1" smtClean="0"/>
              <a:t>platforms</a:t>
            </a:r>
            <a:r>
              <a:rPr lang="de-DE" sz="4000" dirty="0" smtClean="0"/>
              <a:t>?</a:t>
            </a:r>
          </a:p>
          <a:p>
            <a:r>
              <a:rPr lang="de-DE" sz="4000" dirty="0" err="1" smtClean="0"/>
              <a:t>Which</a:t>
            </a:r>
            <a:r>
              <a:rPr lang="de-DE" sz="4000" dirty="0" smtClean="0"/>
              <a:t> </a:t>
            </a:r>
            <a:r>
              <a:rPr lang="de-DE" sz="4000" dirty="0" err="1" smtClean="0"/>
              <a:t>aggregators</a:t>
            </a:r>
            <a:r>
              <a:rPr lang="de-DE" sz="4000" dirty="0" smtClean="0"/>
              <a:t> </a:t>
            </a:r>
            <a:r>
              <a:rPr lang="de-DE" sz="4000" dirty="0" err="1" smtClean="0"/>
              <a:t>include</a:t>
            </a:r>
            <a:r>
              <a:rPr lang="de-DE" sz="4000" dirty="0" smtClean="0"/>
              <a:t> </a:t>
            </a:r>
            <a:r>
              <a:rPr lang="de-DE" sz="4000" dirty="0" err="1" smtClean="0"/>
              <a:t>data</a:t>
            </a:r>
            <a:r>
              <a:rPr lang="de-DE" sz="4000" dirty="0" smtClean="0"/>
              <a:t> of </a:t>
            </a:r>
            <a:r>
              <a:rPr lang="de-DE" sz="4000" dirty="0" err="1" smtClean="0"/>
              <a:t>which</a:t>
            </a:r>
            <a:r>
              <a:rPr lang="de-DE" sz="4000" dirty="0" smtClean="0"/>
              <a:t> </a:t>
            </a:r>
            <a:r>
              <a:rPr lang="de-DE" sz="4000" dirty="0" err="1" smtClean="0"/>
              <a:t>platforms</a:t>
            </a:r>
            <a:r>
              <a:rPr lang="de-DE" sz="4000" dirty="0" smtClean="0"/>
              <a:t>?</a:t>
            </a:r>
          </a:p>
          <a:p>
            <a:r>
              <a:rPr lang="de-DE" sz="4000" dirty="0" err="1" smtClean="0"/>
              <a:t>How</a:t>
            </a:r>
            <a:r>
              <a:rPr lang="de-DE" sz="4000" dirty="0" smtClean="0"/>
              <a:t> </a:t>
            </a:r>
            <a:r>
              <a:rPr lang="de-DE" sz="4000" dirty="0" err="1" smtClean="0"/>
              <a:t>are</a:t>
            </a:r>
            <a:r>
              <a:rPr lang="de-DE" sz="4000" dirty="0" smtClean="0"/>
              <a:t> </a:t>
            </a:r>
            <a:r>
              <a:rPr lang="de-DE" sz="4000" dirty="0" err="1" smtClean="0"/>
              <a:t>signals</a:t>
            </a:r>
            <a:r>
              <a:rPr lang="de-DE" sz="4000" dirty="0" smtClean="0"/>
              <a:t> </a:t>
            </a:r>
            <a:r>
              <a:rPr lang="de-DE" sz="4000" dirty="0" err="1" smtClean="0"/>
              <a:t>captured</a:t>
            </a:r>
            <a:r>
              <a:rPr lang="de-DE" sz="4000" dirty="0" smtClean="0"/>
              <a:t> and </a:t>
            </a:r>
            <a:r>
              <a:rPr lang="de-DE" sz="4000" dirty="0" err="1" smtClean="0"/>
              <a:t>aggregated</a:t>
            </a:r>
            <a:r>
              <a:rPr lang="de-DE" sz="4000" dirty="0" smtClean="0"/>
              <a:t>?</a:t>
            </a:r>
            <a:br>
              <a:rPr lang="de-DE" sz="4000" dirty="0" smtClean="0"/>
            </a:br>
            <a:endParaRPr lang="de-DE" sz="4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sz="4000" dirty="0" smtClean="0"/>
              <a:t>Group </a:t>
            </a:r>
            <a:r>
              <a:rPr lang="de-DE" sz="4000" dirty="0" err="1" smtClean="0"/>
              <a:t>work</a:t>
            </a:r>
            <a:endParaRPr lang="de-DE" sz="4000" dirty="0" smtClean="0"/>
          </a:p>
          <a:p>
            <a:endParaRPr lang="de-DE" sz="40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Database </a:t>
            </a:r>
            <a:r>
              <a:rPr lang="de-DE" dirty="0" err="1" smtClean="0"/>
              <a:t>version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5141890" cy="413385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pPr marL="0" indent="0" algn="ctr">
              <a:buNone/>
            </a:pPr>
            <a:r>
              <a:rPr lang="de-DE" sz="4000" dirty="0" err="1" smtClean="0"/>
              <a:t>Questions</a:t>
            </a:r>
            <a:r>
              <a:rPr lang="de-DE" sz="4000" dirty="0" smtClean="0"/>
              <a:t>?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3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457200" y="1600201"/>
            <a:ext cx="8435280" cy="4133056"/>
          </a:xfrm>
        </p:spPr>
        <p:txBody>
          <a:bodyPr/>
          <a:lstStyle/>
          <a:p>
            <a:pPr marL="0" lvl="0" indent="0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/ Vielen Dank!</a:t>
            </a:r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lvl="2"/>
            <a:r>
              <a:rPr lang="de-DE" dirty="0" smtClean="0"/>
              <a:t>Web 	</a:t>
            </a:r>
            <a:r>
              <a:rPr lang="de-DE" dirty="0" smtClean="0"/>
              <a:t>	</a:t>
            </a:r>
            <a:r>
              <a:rPr lang="de-DE" dirty="0" smtClean="0">
                <a:hlinkClick r:id="rId2"/>
              </a:rPr>
              <a:t>metrics-project.net</a:t>
            </a:r>
            <a:r>
              <a:rPr lang="de-DE" dirty="0" smtClean="0"/>
              <a:t> </a:t>
            </a:r>
            <a:endParaRPr lang="de-DE" dirty="0"/>
          </a:p>
          <a:p>
            <a:pPr lvl="2"/>
            <a:r>
              <a:rPr lang="de-DE" dirty="0" smtClean="0"/>
              <a:t>E-Mail 	</a:t>
            </a:r>
            <a:r>
              <a:rPr lang="de-DE" dirty="0" smtClean="0">
                <a:hlinkClick r:id="rId3"/>
              </a:rPr>
              <a:t>metrics-project@sub.uni-goettingen.de</a:t>
            </a:r>
            <a:endParaRPr lang="de-DE" dirty="0"/>
          </a:p>
          <a:p>
            <a:pPr lvl="2"/>
            <a:r>
              <a:rPr lang="de-DE" dirty="0"/>
              <a:t>Twitter </a:t>
            </a:r>
            <a:r>
              <a:rPr lang="de-DE" dirty="0" smtClean="0"/>
              <a:t>	</a:t>
            </a:r>
            <a:r>
              <a:rPr lang="de-DE" dirty="0" smtClean="0">
                <a:hlinkClick r:id="rId4"/>
              </a:rPr>
              <a:t>@</a:t>
            </a:r>
            <a:r>
              <a:rPr lang="de-DE" dirty="0" err="1">
                <a:hlinkClick r:id="rId4"/>
              </a:rPr>
              <a:t>metrics_project</a:t>
            </a:r>
            <a:endParaRPr lang="de-DE" dirty="0"/>
          </a:p>
          <a:p>
            <a:pPr lvl="2"/>
            <a:r>
              <a:rPr lang="de-DE" dirty="0"/>
              <a:t>Facebook </a:t>
            </a:r>
            <a:r>
              <a:rPr lang="de-DE" dirty="0" smtClean="0"/>
              <a:t>	</a:t>
            </a:r>
            <a:r>
              <a:rPr lang="de-DE" dirty="0" smtClean="0">
                <a:hlinkClick r:id="rId5"/>
              </a:rPr>
              <a:t>@</a:t>
            </a:r>
            <a:r>
              <a:rPr lang="de-DE" dirty="0" err="1" smtClean="0">
                <a:hlinkClick r:id="rId5"/>
              </a:rPr>
              <a:t>metricsproject</a:t>
            </a:r>
            <a:endParaRPr lang="de-DE" dirty="0" smtClean="0"/>
          </a:p>
          <a:p>
            <a:pPr lvl="2"/>
            <a:endParaRPr lang="de-DE" dirty="0"/>
          </a:p>
        </p:txBody>
      </p:sp>
      <p:pic>
        <p:nvPicPr>
          <p:cNvPr id="3" name="Grafik 2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24" y="5200397"/>
            <a:ext cx="1198032" cy="4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Community Engagement and </a:t>
            </a:r>
            <a:r>
              <a:rPr lang="de-DE" dirty="0" err="1" smtClean="0"/>
              <a:t>Outreach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Project </a:t>
            </a:r>
            <a:r>
              <a:rPr lang="en-US" sz="2400" dirty="0"/>
              <a:t>goals and findings were communicated in a large number of presentations, lighting talks, posters and a keynote at conferences and other </a:t>
            </a:r>
            <a:r>
              <a:rPr lang="en-US" sz="2400" dirty="0" smtClean="0"/>
              <a:t>events</a:t>
            </a:r>
          </a:p>
          <a:p>
            <a:r>
              <a:rPr lang="en-US" sz="2400" dirty="0"/>
              <a:t>Project partners took part in several workshops (</a:t>
            </a:r>
            <a:r>
              <a:rPr lang="en-US" sz="2400" dirty="0" err="1"/>
              <a:t>Bibliothekartage</a:t>
            </a:r>
            <a:r>
              <a:rPr lang="en-US" sz="2400" dirty="0"/>
              <a:t>, Open Access </a:t>
            </a:r>
            <a:r>
              <a:rPr lang="en-US" sz="2400" dirty="0" err="1"/>
              <a:t>Tage</a:t>
            </a:r>
            <a:r>
              <a:rPr lang="en-US" sz="2400" dirty="0"/>
              <a:t>, LIBER) and other hands-on formats (Open Science </a:t>
            </a:r>
            <a:r>
              <a:rPr lang="en-US" sz="2400" dirty="0" err="1"/>
              <a:t>Barcamp</a:t>
            </a:r>
            <a:r>
              <a:rPr lang="en-US" sz="2400" dirty="0"/>
              <a:t>, </a:t>
            </a:r>
            <a:r>
              <a:rPr lang="en-US" sz="2400" dirty="0" err="1"/>
              <a:t>Toolmarktplatz</a:t>
            </a:r>
            <a:r>
              <a:rPr lang="en-US" sz="2400" dirty="0"/>
              <a:t>, Hands-on-Labs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During two successful project workshops a total of nearly 100 participants entered into in-depth discussions of project approaches, first findings and final results</a:t>
            </a:r>
            <a:r>
              <a:rPr lang="en-US" sz="2400" dirty="0" smtClean="0"/>
              <a:t>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7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E:\00_EP-Projekte\03_Metrics\AP3 Community und Projektleitung\AP3.1 Community u. Dissemination\Konferenzen\2019-03 Bibliothekskongress Leipzig\D1nySpNWsAMY_W4.jpg 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39" y="33042"/>
            <a:ext cx="7061975" cy="35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00_EP-Projekte\03_Metrics\AP3 Community und Projektleitung\AP3.1 Community u. Dissemination\Konferenzen\2019-03 Bibliothekskongress Leipzig\D2Fo64NWoAAzQpq.jpg 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94741"/>
            <a:ext cx="4149650" cy="311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00_EP-Projekte\Conferences &amp; Meetings\STI2018\Bilder\Dm-6sW1XsAA87i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92" y="0"/>
            <a:ext cx="3552056" cy="26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00_EP-Projekte\03_Metrics\AP3 Community und Projektleitung\AP3.1 Community u. Dissemination\Bilder\4am\DK-WN2qW0AAC8a5.jpg 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30988"/>
            <a:ext cx="3967988" cy="29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00_EP-Projekte\03_Metrics\AP3 Community und Projektleitung\AP3.2 Workshops\2018-5 Workshop COAR\Foto_COAR\DSC_05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2" y="1657526"/>
            <a:ext cx="4104456" cy="27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E:\00_EP-Projekte\03_Metrics\AP3 Community und Projektleitung\AP3.2 Workshops\2018-5 Workshop COAR\Foto_COAR\DSC_0526.JPG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2"/>
            <a:ext cx="4023733" cy="26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00_EP-Projekte\03_Metrics\AP3 Community und Projektleitung\AP3.1 Community u. Dissemination\Konferenzen\2017-09 OA Tage 2017\Fotos\IMG_757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853"/>
            <a:ext cx="2725077" cy="40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Dissemination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is being identified by a fresh </a:t>
            </a:r>
            <a:r>
              <a:rPr lang="en-US" dirty="0"/>
              <a:t>and catchy project </a:t>
            </a:r>
            <a:r>
              <a:rPr lang="en-US" dirty="0" smtClean="0"/>
              <a:t>design transported </a:t>
            </a:r>
            <a:r>
              <a:rPr lang="en-US" dirty="0"/>
              <a:t>by its logo, website, presentation template and materials like stickers, postcards, mobile cleaners and a banner.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E:\00_EP-Projekte\03_Metrics\AP3 Community und Projektleitung\AP3.1 Community u. Dissemination\Bilder\Screenshots\Display Clea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1" y="4149080"/>
            <a:ext cx="3083968" cy="20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00_EP-Projekte\03_Metrics\AP3 Community und Projektleitung\AP3.1 Community u. Dissemination\Bilder\Screenshots\Stic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9" y="4509120"/>
            <a:ext cx="2880318" cy="1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00_EP-Projekte\03_Metrics\AP3 Community und Projektleitung\AP3.1 Community u. Dissemination\Bilder\Screenshots\Postkar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4255654"/>
            <a:ext cx="2576127" cy="18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Social</a:t>
            </a:r>
            <a:r>
              <a:rPr lang="de-DE" dirty="0" smtClean="0"/>
              <a:t> Media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is also represented in social media channels of Facebook and Twitter, whereof Twitter has shown the most outreach potential with 365  followers(as of 20</a:t>
            </a:r>
            <a:r>
              <a:rPr lang="en-US" baseline="30000" dirty="0"/>
              <a:t>th</a:t>
            </a:r>
            <a:r>
              <a:rPr lang="en-US" dirty="0"/>
              <a:t> March 2019). 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E:\00_EP-Projekte\03_Metrics\AP3 Community und Projektleitung\AP3.1 Community u. Dissemination\Bilder\Screenshots\Facebook Profile 20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4243910"/>
            <a:ext cx="4152900" cy="185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_EP-Projekte\03_Metrics\AP3 Community und Projektleitung\AP3.1 Community u. Dissemination\Bilder\Screenshots\Twitter Prof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01" y="4237343"/>
            <a:ext cx="4397375" cy="17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6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Social</a:t>
            </a:r>
            <a:r>
              <a:rPr lang="de-DE" dirty="0" smtClean="0"/>
              <a:t> Media Registry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 fontScale="85000" lnSpcReduction="10000"/>
          </a:bodyPr>
          <a:lstStyle/>
          <a:p>
            <a:r>
              <a:rPr lang="de-DE" dirty="0" smtClean="0"/>
              <a:t>In the </a:t>
            </a:r>
            <a:r>
              <a:rPr lang="de-DE" dirty="0" err="1" smtClean="0"/>
              <a:t>Social</a:t>
            </a:r>
            <a:r>
              <a:rPr lang="de-DE" dirty="0" smtClean="0"/>
              <a:t> Media Registry (</a:t>
            </a:r>
            <a:r>
              <a:rPr lang="de-DE" dirty="0" err="1" smtClean="0"/>
              <a:t>SoMeR</a:t>
            </a:r>
            <a:r>
              <a:rPr lang="de-DE" dirty="0" smtClean="0"/>
              <a:t>) </a:t>
            </a:r>
            <a:r>
              <a:rPr lang="de-DE" dirty="0" err="1" smtClean="0"/>
              <a:t>we</a:t>
            </a:r>
            <a:r>
              <a:rPr lang="de-DE" dirty="0" smtClean="0"/>
              <a:t> list:</a:t>
            </a:r>
          </a:p>
          <a:p>
            <a:pPr lvl="1"/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media</a:t>
            </a:r>
            <a:r>
              <a:rPr lang="de-DE" dirty="0" smtClean="0"/>
              <a:t> </a:t>
            </a:r>
            <a:r>
              <a:rPr lang="de-DE" dirty="0" err="1" smtClean="0"/>
              <a:t>plattforms</a:t>
            </a:r>
            <a:r>
              <a:rPr lang="de-DE" dirty="0" smtClean="0"/>
              <a:t> and online </a:t>
            </a:r>
            <a:r>
              <a:rPr lang="de-DE" dirty="0" err="1" smtClean="0"/>
              <a:t>services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endParaRPr lang="de-DE" dirty="0" smtClean="0"/>
          </a:p>
          <a:p>
            <a:pPr lvl="1"/>
            <a:r>
              <a:rPr lang="de-DE" dirty="0" err="1" smtClean="0"/>
              <a:t>Generate</a:t>
            </a:r>
            <a:r>
              <a:rPr lang="de-DE" dirty="0" smtClean="0"/>
              <a:t> and </a:t>
            </a:r>
            <a:r>
              <a:rPr lang="de-DE" dirty="0" err="1" smtClean="0"/>
              <a:t>capture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interactions</a:t>
            </a:r>
            <a:r>
              <a:rPr lang="de-DE" dirty="0" smtClean="0"/>
              <a:t> </a:t>
            </a:r>
            <a:r>
              <a:rPr lang="en-US" dirty="0" smtClean="0"/>
              <a:t>related </a:t>
            </a:r>
            <a:r>
              <a:rPr lang="en-US" dirty="0"/>
              <a:t>to </a:t>
            </a:r>
            <a:r>
              <a:rPr lang="en-US" dirty="0" smtClean="0"/>
              <a:t>scientific products (i.e</a:t>
            </a:r>
            <a:r>
              <a:rPr lang="en-US" dirty="0"/>
              <a:t>. articles, datasets, </a:t>
            </a:r>
            <a:r>
              <a:rPr lang="en-US" dirty="0" smtClean="0"/>
              <a:t>...)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capture</a:t>
            </a:r>
            <a:r>
              <a:rPr lang="de-DE" dirty="0" smtClean="0"/>
              <a:t>? </a:t>
            </a:r>
          </a:p>
          <a:p>
            <a:pPr lvl="1"/>
            <a:r>
              <a:rPr lang="de-DE" dirty="0" err="1" smtClean="0"/>
              <a:t>Platforms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for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endParaRPr lang="de-DE" dirty="0" smtClean="0"/>
          </a:p>
          <a:p>
            <a:pPr lvl="1"/>
            <a:r>
              <a:rPr lang="de-DE" dirty="0" err="1" smtClean="0"/>
              <a:t>Types</a:t>
            </a:r>
            <a:r>
              <a:rPr lang="de-DE" dirty="0" smtClean="0"/>
              <a:t> and </a:t>
            </a:r>
            <a:r>
              <a:rPr lang="de-DE" dirty="0" err="1" smtClean="0"/>
              <a:t>nature</a:t>
            </a:r>
            <a:r>
              <a:rPr lang="de-DE" dirty="0" smtClean="0"/>
              <a:t> of </a:t>
            </a:r>
            <a:r>
              <a:rPr lang="de-DE" dirty="0" err="1" smtClean="0"/>
              <a:t>interactions</a:t>
            </a:r>
            <a:endParaRPr lang="de-DE" dirty="0" smtClean="0"/>
          </a:p>
          <a:p>
            <a:pPr lvl="1"/>
            <a:r>
              <a:rPr lang="de-DE" dirty="0" err="1" smtClean="0"/>
              <a:t>Availability</a:t>
            </a:r>
            <a:r>
              <a:rPr lang="de-DE" dirty="0" smtClean="0"/>
              <a:t> and </a:t>
            </a:r>
            <a:r>
              <a:rPr lang="de-DE" dirty="0" err="1" smtClean="0"/>
              <a:t>accessibility</a:t>
            </a:r>
            <a:r>
              <a:rPr lang="de-DE" dirty="0" smtClean="0"/>
              <a:t> of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media</a:t>
            </a:r>
            <a:r>
              <a:rPr lang="de-DE" dirty="0" smtClean="0"/>
              <a:t> </a:t>
            </a:r>
            <a:r>
              <a:rPr lang="de-DE" dirty="0" err="1" smtClean="0"/>
              <a:t>indicators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8" name="Picture 14" descr="C:\Users\pachecda\Desktop\Logos\EBSCO_Information_Services_20xx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8" y="2324509"/>
            <a:ext cx="1804143" cy="6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pachecda\Desktop\Logos\Google_Scholar_logo_20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81" y="2221496"/>
            <a:ext cx="2004847" cy="7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pachecda\Desktop\Logos\1200px-JSTOR_vector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16" y="2221496"/>
            <a:ext cx="798686" cy="10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pachecda\Desktop\Logos\logo-linked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69" y="3419506"/>
            <a:ext cx="1804144" cy="5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pachecda\Desktop\Logos\ResearchGat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68" y="3340975"/>
            <a:ext cx="2013212" cy="62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pachecda\Desktop\Logos\RePEc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349"/>
            <a:ext cx="2053635" cy="4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pachecda\Desktop\Logos\d185xvar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22" y="3530326"/>
            <a:ext cx="1698874" cy="169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pachecda\Desktop\Logos\1200px-Wikipedia-logo-v2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321" y="3747107"/>
            <a:ext cx="1212095" cy="11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pachecda\Desktop\Logos\28204045-a4ccd246-68bf-11e7-87ab-cbd44fb36e2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971" y="2204864"/>
            <a:ext cx="978793" cy="97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pachecda\Desktop\Logos\youtube-new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69" y="4318128"/>
            <a:ext cx="2013211" cy="61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143000"/>
          </a:xfrm>
        </p:spPr>
        <p:txBody>
          <a:bodyPr>
            <a:norm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SoMeR</a:t>
            </a:r>
            <a:r>
              <a:rPr lang="de-DE" dirty="0" smtClean="0"/>
              <a:t> Top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98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 </a:t>
            </a:r>
            <a:r>
              <a:rPr lang="de-DE" dirty="0" smtClean="0"/>
              <a:t>Social Media Registry</a:t>
            </a:r>
            <a:endParaRPr lang="de-DE" dirty="0"/>
          </a:p>
        </p:txBody>
      </p:sp>
      <p:pic>
        <p:nvPicPr>
          <p:cNvPr id="6" name="Content Placeholder 5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1" y="1600200"/>
            <a:ext cx="7657358" cy="413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</a:t>
            </a:r>
            <a:r>
              <a:rPr lang="de-DE" dirty="0" err="1" smtClean="0"/>
              <a:t>SoMeR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Wikipedia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5" y="1930400"/>
            <a:ext cx="5911850" cy="347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Open-Acess-Tage </a:t>
            </a:r>
            <a:r>
              <a:rPr lang="de-DE" dirty="0"/>
              <a:t>2017 – 11. – </a:t>
            </a:r>
            <a:r>
              <a:rPr lang="de-DE" dirty="0" smtClean="0"/>
              <a:t>13. September 2017, Dresden</a:t>
            </a:r>
            <a:endParaRPr lang="de-DE" dirty="0"/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3F392-16CE-48E3-A46D-C302BE026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_final">
  <a:themeElements>
    <a:clrScheme name="Benutzerdefiniert 2">
      <a:dk1>
        <a:srgbClr val="000000"/>
      </a:dk1>
      <a:lt1>
        <a:srgbClr val="FFFFFF"/>
      </a:lt1>
      <a:dk2>
        <a:srgbClr val="3D325E"/>
      </a:dk2>
      <a:lt2>
        <a:srgbClr val="EEECE1"/>
      </a:lt2>
      <a:accent1>
        <a:srgbClr val="449DD7"/>
      </a:accent1>
      <a:accent2>
        <a:srgbClr val="EC6236"/>
      </a:accent2>
      <a:accent3>
        <a:srgbClr val="9A9B9B"/>
      </a:accent3>
      <a:accent4>
        <a:srgbClr val="3D305E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Präsentation_final</Template>
  <TotalTime>0</TotalTime>
  <Words>356</Words>
  <Application>Microsoft Office PowerPoint</Application>
  <PresentationFormat>Bildschirmpräsentation (4:3)</PresentationFormat>
  <Paragraphs>74</Paragraphs>
  <Slides>17</Slides>
  <Notes>8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Präsentation_final</vt:lpstr>
      <vt:lpstr>*metrics Project SUB Results</vt:lpstr>
      <vt:lpstr>Community Engagement and Outreach</vt:lpstr>
      <vt:lpstr>PowerPoint-Präsentation</vt:lpstr>
      <vt:lpstr>Dissemination</vt:lpstr>
      <vt:lpstr>Social Media</vt:lpstr>
      <vt:lpstr>Social Media Registry</vt:lpstr>
      <vt:lpstr> SoMeR Top 10</vt:lpstr>
      <vt:lpstr> Social Media Registry</vt:lpstr>
      <vt:lpstr> SoMeR Example Wikipedia</vt:lpstr>
      <vt:lpstr> SoMeR Functions Group 1</vt:lpstr>
      <vt:lpstr> SoMeR Functions Group 2</vt:lpstr>
      <vt:lpstr> SoMeR Functions Group 3</vt:lpstr>
      <vt:lpstr> SoMeR – Interactions, *metrics &amp; APIs</vt:lpstr>
      <vt:lpstr>Discussion</vt:lpstr>
      <vt:lpstr>Database version</vt:lpstr>
      <vt:lpstr>PowerPoint-Präsentation</vt:lpstr>
      <vt:lpstr>PowerPoint-Präsentation</vt:lpstr>
    </vt:vector>
  </TitlesOfParts>
  <Company>SUB Goettingen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Maxie Gottschling</dc:creator>
  <cp:lastModifiedBy>Astrid Orth</cp:lastModifiedBy>
  <cp:revision>70</cp:revision>
  <dcterms:created xsi:type="dcterms:W3CDTF">2017-08-31T08:56:18Z</dcterms:created>
  <dcterms:modified xsi:type="dcterms:W3CDTF">2019-03-26T17:50:34Z</dcterms:modified>
</cp:coreProperties>
</file>